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9D_7E8C0C3B.xml" ContentType="application/vnd.ms-powerpoint.comments+xml"/>
  <Override PartName="/ppt/notesSlides/notesSlide4.xml" ContentType="application/vnd.openxmlformats-officedocument.presentationml.notesSlide+xml"/>
  <Override PartName="/ppt/comments/modernComment_12F_B67F5AB2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83_533C2B27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06" r:id="rId2"/>
    <p:sldId id="415" r:id="rId3"/>
    <p:sldId id="275" r:id="rId4"/>
    <p:sldId id="413" r:id="rId5"/>
    <p:sldId id="303" r:id="rId6"/>
    <p:sldId id="388" r:id="rId7"/>
    <p:sldId id="377" r:id="rId8"/>
    <p:sldId id="414" r:id="rId9"/>
    <p:sldId id="308" r:id="rId10"/>
    <p:sldId id="383" r:id="rId11"/>
    <p:sldId id="287" r:id="rId12"/>
    <p:sldId id="394" r:id="rId13"/>
    <p:sldId id="387" r:id="rId14"/>
    <p:sldId id="412" r:id="rId15"/>
    <p:sldId id="378" r:id="rId16"/>
    <p:sldId id="379" r:id="rId17"/>
    <p:sldId id="391" r:id="rId18"/>
    <p:sldId id="2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B33095-BE25-B807-8108-8A1851AEA9E0}" name="Raghav Srikanth" initials="RS" userId="Raghav Srikanth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ed Asl" initials="HA" lastIdx="1" clrIdx="0">
    <p:extLst>
      <p:ext uri="{19B8F6BF-5375-455C-9EA6-DF929625EA0E}">
        <p15:presenceInfo xmlns:p15="http://schemas.microsoft.com/office/powerpoint/2012/main" userId="S::Hamed@idpgroup.ca::efd2f760-399e-410a-8eb8-900da9ba6b9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6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60"/>
  </p:normalViewPr>
  <p:slideViewPr>
    <p:cSldViewPr snapToGrid="0" showGuides="1">
      <p:cViewPr>
        <p:scale>
          <a:sx n="74" d="100"/>
          <a:sy n="74" d="100"/>
        </p:scale>
        <p:origin x="1315" y="29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0" d="100"/>
          <a:sy n="120" d="100"/>
        </p:scale>
        <p:origin x="760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comments/modernComment_12F_B67F5AB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4DD9CBD-75BE-4E1F-B10A-1C99FD3089A8}" authorId="{33B33095-BE25-B807-8108-8A1851AEA9E0}" created="2022-06-01T03:54:32.697">
    <pc:sldMkLst xmlns:pc="http://schemas.microsoft.com/office/powerpoint/2013/main/command">
      <pc:docMk/>
      <pc:sldMk cId="3061799602" sldId="303"/>
    </pc:sldMkLst>
    <p188:txBody>
      <a:bodyPr/>
      <a:lstStyle/>
      <a:p>
        <a:r>
          <a:rPr lang="en-CA"/>
          <a:t>Everything in this slide is already in the previous slide</a:t>
        </a:r>
      </a:p>
    </p188:txBody>
  </p188:cm>
</p188:cmLst>
</file>

<file path=ppt/comments/modernComment_183_533C2B2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CB59CA1-259A-4CE3-BCCD-3002F1F18769}" authorId="{33B33095-BE25-B807-8108-8A1851AEA9E0}" created="2022-06-01T03:56:44.299">
    <pc:sldMkLst xmlns:pc="http://schemas.microsoft.com/office/powerpoint/2013/main/command">
      <pc:docMk/>
      <pc:sldMk cId="1396452135" sldId="387"/>
    </pc:sldMkLst>
    <p188:txBody>
      <a:bodyPr/>
      <a:lstStyle/>
      <a:p>
        <a:r>
          <a:rPr lang="en-CA"/>
          <a:t>Doesn’t fit here in terms of flow. Also everything here is already covered in slide 4 and slide 5. I suggest moving the content there and deleting</a:t>
        </a:r>
      </a:p>
    </p188:txBody>
  </p188:cm>
</p188:cmLst>
</file>

<file path=ppt/comments/modernComment_19D_7E8C0C3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EDD1152-3DC5-4657-90F3-895948B1C1AF}" authorId="{33B33095-BE25-B807-8108-8A1851AEA9E0}" created="2022-06-01T04:07:33.984">
    <pc:sldMkLst xmlns:pc="http://schemas.microsoft.com/office/powerpoint/2013/main/command">
      <pc:docMk/>
      <pc:sldMk cId="2123107387" sldId="413"/>
    </pc:sldMkLst>
    <p188:txBody>
      <a:bodyPr/>
      <a:lstStyle/>
      <a:p>
        <a:r>
          <a:rPr lang="en-CA"/>
          <a:t>Need to improve quality of images. These are not sexy other than bottom left. Pictures of exterior preferred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749F44-3ECB-42C0-8CBA-E729B1DFE2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26E59-ADA1-47E4-A7E0-46D6C5BD02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91E0C-2BDE-4B5C-9118-379AC2B6911B}" type="datetimeFigureOut">
              <a:rPr lang="en-CA" smtClean="0"/>
              <a:t>2022-06-02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AF24A9-B5DD-41A2-A09C-AD542792AC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17E12-AFC5-423C-8BB0-59196AFFF7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8A5AB-E152-4FB6-9FBE-50C4A0F6C9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4375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53A22-5B14-4A0D-AEEE-2DEF8D3CF1FD}" type="datetimeFigureOut">
              <a:rPr lang="en-CA" smtClean="0"/>
              <a:t>2022-06-02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BE171-AB05-4106-B44A-5D244DB1B5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2133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Designing &amp; building civilian &amp; military super resilient infrastructure for 2.5 years with a special focus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BE171-AB05-4106-B44A-5D244DB1B5F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7260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X fire fighter as partner, Published in forest fire containment, operate our own certified industrial fire brigade </a:t>
            </a:r>
          </a:p>
          <a:p>
            <a:r>
              <a:rPr lang="en-CA" dirty="0"/>
              <a:t>Multiple units can connect to provide fire suppression to a small village / base area (1km square)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BE171-AB05-4106-B44A-5D244DB1B5F7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57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CA" sz="1200" b="0" dirty="0">
              <a:latin typeface="Sanskrit Text" panose="02020503050405020304" pitchFamily="18" charset="0"/>
              <a:cs typeface="Sanskrit Text" panose="020205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b="0" dirty="0">
                <a:latin typeface="Sanskrit Text" panose="02020503050405020304" pitchFamily="18" charset="0"/>
                <a:cs typeface="Sanskrit Text" panose="02020503050405020304" pitchFamily="18" charset="0"/>
              </a:rPr>
              <a:t>Installed on </a:t>
            </a:r>
            <a:r>
              <a:rPr lang="en-CA" sz="1200" b="0">
                <a:latin typeface="Sanskrit Text" panose="02020503050405020304" pitchFamily="18" charset="0"/>
                <a:cs typeface="Sanskrit Text" panose="02020503050405020304" pitchFamily="18" charset="0"/>
              </a:rPr>
              <a:t>ground variance of 20 inches </a:t>
            </a:r>
            <a:endParaRPr lang="en-CA" sz="1200" b="0" dirty="0">
              <a:latin typeface="Sanskrit Text" panose="02020503050405020304" pitchFamily="18" charset="0"/>
              <a:cs typeface="Sanskrit Text" panose="020205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b="0" dirty="0">
                <a:latin typeface="Sanskrit Text" panose="02020503050405020304" pitchFamily="18" charset="0"/>
                <a:cs typeface="Sanskrit Text" panose="02020503050405020304" pitchFamily="18" charset="0"/>
              </a:rPr>
              <a:t>Winter deployment possible on jacks but we would want to hire a Geotech service and TOPOGRAPHIC SURVEY to assess capacity before deployment. If not possible, then we would do temporary deployment in the winter.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b="0" dirty="0">
                <a:latin typeface="Sanskrit Text" panose="02020503050405020304" pitchFamily="18" charset="0"/>
                <a:cs typeface="Sanskrit Text" panose="02020503050405020304" pitchFamily="18" charset="0"/>
              </a:rPr>
              <a:t>RE-deployable so initial deployment can be changed based on need – Professional support will be required. </a:t>
            </a:r>
            <a:r>
              <a:rPr lang="en-CA" sz="1200" b="0" dirty="0" err="1">
                <a:latin typeface="Sanskrit Text" panose="02020503050405020304" pitchFamily="18" charset="0"/>
                <a:cs typeface="Sanskrit Text" panose="02020503050405020304" pitchFamily="18" charset="0"/>
              </a:rPr>
              <a:t>Idp</a:t>
            </a:r>
            <a:r>
              <a:rPr lang="en-CA" sz="1200" b="0" dirty="0">
                <a:latin typeface="Sanskrit Text" panose="02020503050405020304" pitchFamily="18" charset="0"/>
                <a:cs typeface="Sanskrit Text" panose="02020503050405020304" pitchFamily="18" charset="0"/>
              </a:rPr>
              <a:t> can provide support.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b="0" dirty="0">
                <a:highlight>
                  <a:srgbClr val="FFFF00"/>
                </a:highlight>
                <a:latin typeface="Sanskrit Text" panose="02020503050405020304" pitchFamily="18" charset="0"/>
                <a:cs typeface="Sanskrit Text" panose="02020503050405020304" pitchFamily="18" charset="0"/>
              </a:rPr>
              <a:t>Training on servicing of units will be provided.</a:t>
            </a:r>
            <a:r>
              <a:rPr lang="en-CA" sz="1200" b="0" dirty="0"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BE171-AB05-4106-B44A-5D244DB1B5F7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7598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To add Video of the RCN Project (IMAX Center)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BE171-AB05-4106-B44A-5D244DB1B5F7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7600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Great for some use cases, but not all use cases </a:t>
            </a:r>
          </a:p>
          <a:p>
            <a:r>
              <a:rPr lang="en-CA" dirty="0"/>
              <a:t>Was not designed for long term use, although it tends to stay in places for ever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BE171-AB05-4106-B44A-5D244DB1B5F7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8393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Our surroundings directly effect our quality of life, work and mental state</a:t>
            </a:r>
          </a:p>
          <a:p>
            <a:r>
              <a:rPr lang="en-CA" dirty="0"/>
              <a:t>We bring urban level design, functionality &amp; finishes to remote areas in a rapidly deployable solution </a:t>
            </a:r>
          </a:p>
          <a:p>
            <a:r>
              <a:rPr lang="en-CA" dirty="0"/>
              <a:t>Inspections done at our facility </a:t>
            </a:r>
          </a:p>
          <a:p>
            <a:r>
              <a:rPr lang="en-CA" dirty="0"/>
              <a:t>95% less site time </a:t>
            </a:r>
          </a:p>
          <a:p>
            <a:r>
              <a:rPr lang="en-CA" dirty="0"/>
              <a:t>Easy to clean &amp; disinfect surfaces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BE171-AB05-4106-B44A-5D244DB1B5F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8130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Tall buildings ship flat packed with traditional transport, packaged ready for quick deployment </a:t>
            </a:r>
          </a:p>
          <a:p>
            <a:r>
              <a:rPr lang="en-CA" dirty="0"/>
              <a:t>Spyder cranes can ship with the modules for erection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BE171-AB05-4106-B44A-5D244DB1B5F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4740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Working with Air Canada Cargo, West jet cargo for roughly 18 months as well as multiple remote communities &amp; commercial drone operators in Canada </a:t>
            </a:r>
          </a:p>
          <a:p>
            <a:r>
              <a:rPr lang="en-CA" dirty="0"/>
              <a:t>Big focus on renewable &amp; clean energy component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BE171-AB05-4106-B44A-5D244DB1B5F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030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Small foot print with air deployment capability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BE171-AB05-4106-B44A-5D244DB1B5F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2712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From general care to ICU level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BE171-AB05-4106-B44A-5D244DB1B5F7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4502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Stackable for to 3 levels (can go higher, need elevator)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BE171-AB05-4106-B44A-5D244DB1B5F7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4448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BE171-AB05-4106-B44A-5D244DB1B5F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278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A93BE-308C-4CAB-BD0B-ABE098F51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7604B-DAB6-496E-8837-45909BC88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5B7F4-2FA5-4654-80C1-9F3222E87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6562-366B-44AF-969D-AD954509FC11}" type="datetimeFigureOut">
              <a:rPr lang="en-CA" smtClean="0"/>
              <a:t>2022-06-02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FA450-E037-4319-BEDA-730377155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327F5-B2C9-41D4-A910-7164A2C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FB18-96E1-4EBE-A251-1F83EE2FD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6581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6119A-EC9E-4BFE-9F48-C45C7422D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FB5C6C-8CA5-4386-A8F2-D0A453B79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E7235-7854-463A-9A5D-ED5F29570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6562-366B-44AF-969D-AD954509FC11}" type="datetimeFigureOut">
              <a:rPr lang="en-CA" smtClean="0"/>
              <a:t>2022-06-02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09E41-DE34-48A0-9E9A-9910F014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A5220-0952-4CE7-992A-DB35737D8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FB18-96E1-4EBE-A251-1F83EE2FD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323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AE4DA5-5E83-4F67-8678-F3DB7363A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C4D4BF-D8D5-4261-8996-545A71B58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FF1F5-AC61-413A-8FC8-F2B798A2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6562-366B-44AF-969D-AD954509FC11}" type="datetimeFigureOut">
              <a:rPr lang="en-CA" smtClean="0"/>
              <a:t>2022-06-02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389BF-1EB7-4856-8884-69D3D346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80F98-0FD7-43ED-8D0E-8AC6B9495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FB18-96E1-4EBE-A251-1F83EE2FD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799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BFEB8-E3DA-40BF-BD5B-D2BD16CEE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87059-965E-4422-A6B9-2D16C8E09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7F91B-AB1A-4837-B0E3-C318A1603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6562-366B-44AF-969D-AD954509FC11}" type="datetimeFigureOut">
              <a:rPr lang="en-CA" smtClean="0"/>
              <a:t>2022-06-02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FC648-2BCB-4D28-AD0A-B8429A2D1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789A1-4814-40F1-A12F-248C536C1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FB18-96E1-4EBE-A251-1F83EE2FD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147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AC228-D74B-4270-8BF8-C2EC7EA54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CE2A3-0715-443E-BD94-FDFA0A57B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E55BF-644E-4C97-8C4B-565F50DF8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6562-366B-44AF-969D-AD954509FC11}" type="datetimeFigureOut">
              <a:rPr lang="en-CA" smtClean="0"/>
              <a:t>2022-06-02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BCE67-D4A1-4140-9FA9-CAC517E78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8BA8E-A823-4479-AAF0-1FA7A11F4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FB18-96E1-4EBE-A251-1F83EE2FD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165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72BB-3B29-4E40-90D0-0C40BC18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120B0-338C-4DFE-AEE0-77F35605E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DD6DF-9051-451D-9762-6439F9DF3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E9654-5436-406C-91B1-D55CFBC0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6562-366B-44AF-969D-AD954509FC11}" type="datetimeFigureOut">
              <a:rPr lang="en-CA" smtClean="0"/>
              <a:t>2022-06-02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7607C-98F4-4CCB-822A-5ACE376BA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144E4-4412-4419-B67E-D303C3906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FB18-96E1-4EBE-A251-1F83EE2FD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086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BED1E-B234-464F-AD02-6E1B727F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AEEEE-DBBD-45E0-87E9-3B4E2A71C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7B2B6-04CC-4D84-AB8F-DAA003CBD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EF4FD-2049-4448-8675-FF80413B1A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AB6A6-B663-400C-A321-FEF4EAC2A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0C398-E99D-44F7-AC4B-99BB6166E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6562-366B-44AF-969D-AD954509FC11}" type="datetimeFigureOut">
              <a:rPr lang="en-CA" smtClean="0"/>
              <a:t>2022-06-02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FB8262-6CFA-4B23-8A67-D20EB64F7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AA9600-7AB0-4BD6-B392-0FC6C2C8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FB18-96E1-4EBE-A251-1F83EE2FD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833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592B-F904-419F-B2BA-B659F9047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D527CE-5C83-4A1D-80C6-7BBE61CD8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6562-366B-44AF-969D-AD954509FC11}" type="datetimeFigureOut">
              <a:rPr lang="en-CA" smtClean="0"/>
              <a:t>2022-06-02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46E868-5707-440D-A548-FBEFDC80F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342F36-F86F-4170-9FCD-93B22B01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FB18-96E1-4EBE-A251-1F83EE2FD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314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P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FFF6C9-D0D8-4BCA-9092-44DA80589BD7}"/>
              </a:ext>
            </a:extLst>
          </p:cNvPr>
          <p:cNvSpPr txBox="1"/>
          <p:nvPr userDrawn="1"/>
        </p:nvSpPr>
        <p:spPr>
          <a:xfrm>
            <a:off x="9564702" y="6552457"/>
            <a:ext cx="26272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100" i="0" dirty="0">
                <a:solidFill>
                  <a:srgbClr val="FFC000"/>
                </a:solidFill>
                <a:latin typeface="Quincy CF Extra Bold" panose="00000900000000000000" pitchFamily="50" charset="0"/>
              </a:rPr>
              <a:t>idpgroup.ca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8DEBC9E-6D67-476E-BE50-35B7B218D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2" y="305543"/>
            <a:ext cx="11636375" cy="547842"/>
          </a:xfrm>
        </p:spPr>
        <p:txBody>
          <a:bodyPr wrap="square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Quincy CF Extra Bold" panose="000009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4F4ADB-B259-4192-9A9F-B072C9A34EAC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908050"/>
            <a:ext cx="1440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671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76481-3C2E-4FD1-A004-BF4034ED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7D94B-7AF6-4C91-9C3A-E2A1037DB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E34C46-0ED4-473E-9A5B-294CEB61A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ACD5A-180A-443C-BF9C-41A64A81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6562-366B-44AF-969D-AD954509FC11}" type="datetimeFigureOut">
              <a:rPr lang="en-CA" smtClean="0"/>
              <a:t>2022-06-02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75E25-18F3-4DF3-B6E4-E28F80C62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62A77-EA89-4BDE-BD8A-B5D578740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FB18-96E1-4EBE-A251-1F83EE2FD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495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162D9-75B0-43CE-B029-ABAA8960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BDB6B4-69D7-4EBE-A714-35E1B8F61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0B4E9-81E0-4628-869C-7EC64051B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C25B2-BF2C-4678-B10A-64287A9D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6562-366B-44AF-969D-AD954509FC11}" type="datetimeFigureOut">
              <a:rPr lang="en-CA" smtClean="0"/>
              <a:t>2022-06-02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4278B-7C88-4B5A-8878-52F05306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D72E9-B02F-4266-87DA-830667259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FB18-96E1-4EBE-A251-1F83EE2FD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127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8E2EFA-DEC5-47E1-BA8D-3D96E5B5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43ACC-B641-4230-AA6D-41F42D14D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4CC22-3A51-4F41-A8C3-B339D2FDD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26562-366B-44AF-969D-AD954509FC11}" type="datetimeFigureOut">
              <a:rPr lang="en-CA" smtClean="0"/>
              <a:t>2022-06-02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EC23C-4940-4544-8D9F-43C78C34B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05170-C39D-405A-AAE0-F90ED2CD3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AFB18-96E1-4EBE-A251-1F83EE2FD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982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microsoft.com/office/2018/10/relationships/comments" Target="../comments/modernComment_183_533C2B2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an01.safelinks.protection.outlook.com/?url=https%3A%2F%2Fwww.dropbox.com%2Fs%2Fbm3ion3tg6mgnzc%2FiNexTT%2520Campus%2520Video%2520-%2520RCN%2520Internall.mp4%3Fdl%3D0&amp;data=04%7C01%7Cdan.mallett%40ised-isde.gc.ca%7C0eeee3148b1c40d021da08da07f5b518%7Cb72ac62f06d54cd5824eee92319a4676%7C0%7C0%7C637831049138417986%7CUnknown%7CTWFpbGZsb3d8eyJWIjoiMC4wLjAwMDAiLCJQIjoiV2luMzIiLCJBTiI6Ik1haWwiLCJXVCI6Mn0%3D%7C3000&amp;sdata=b5E2DSOBoD9179Bw7eEITaum0%2FsDqPb4mfHeiRmm1L0%3D&amp;reserved=0" TargetMode="Externa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imeo.com/showcase/8798601" TargetMode="Externa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D_7E8C0C3B.xm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F_B67F5AB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icture containing tree, grass, outdoor, sky&#10;&#10;Description automatically generated">
            <a:extLst>
              <a:ext uri="{FF2B5EF4-FFF2-40B4-BE49-F238E27FC236}">
                <a16:creationId xmlns:a16="http://schemas.microsoft.com/office/drawing/2014/main" id="{F3CC06E1-48BB-4901-A506-1ACCFC527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512CBC2-011A-4FDD-B61D-C6CF63A9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6847"/>
            <a:ext cx="3409236" cy="24158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DB1BEA9-55AD-43D9-AB28-9694DD9269D3}"/>
              </a:ext>
            </a:extLst>
          </p:cNvPr>
          <p:cNvSpPr txBox="1"/>
          <p:nvPr/>
        </p:nvSpPr>
        <p:spPr>
          <a:xfrm>
            <a:off x="1" y="4964623"/>
            <a:ext cx="5122718" cy="553998"/>
          </a:xfrm>
          <a:prstGeom prst="rect">
            <a:avLst/>
          </a:prstGeom>
          <a:solidFill>
            <a:srgbClr val="F0612E"/>
          </a:solidFill>
        </p:spPr>
        <p:txBody>
          <a:bodyPr wrap="square" rtlCol="0">
            <a:spAutoFit/>
          </a:bodyPr>
          <a:lstStyle/>
          <a:p>
            <a:r>
              <a:rPr lang="en-CA" sz="3000" dirty="0">
                <a:solidFill>
                  <a:schemeClr val="bg1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Developed by IDP Group</a:t>
            </a:r>
          </a:p>
        </p:txBody>
      </p:sp>
    </p:spTree>
    <p:extLst>
      <p:ext uri="{BB962C8B-B14F-4D97-AF65-F5344CB8AC3E}">
        <p14:creationId xmlns:p14="http://schemas.microsoft.com/office/powerpoint/2010/main" val="1827993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82D7E-F361-4E26-B13C-0F4DA14D8C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3" b="19515"/>
          <a:stretch/>
        </p:blipFill>
        <p:spPr>
          <a:xfrm>
            <a:off x="156864" y="3831838"/>
            <a:ext cx="6361800" cy="2587618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3DD9F58-4FBE-47D0-94BA-8FF51186D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8" b="15972"/>
          <a:stretch/>
        </p:blipFill>
        <p:spPr>
          <a:xfrm>
            <a:off x="135772" y="2072904"/>
            <a:ext cx="5306233" cy="21299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A4E24B-4E67-4DA2-88F2-E3AD01EC5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Quincy CF Extra Bold" panose="00000900000000000000"/>
              </a:rPr>
              <a:t>Accommodations </a:t>
            </a:r>
            <a:r>
              <a:rPr lang="en-CA" sz="1600" b="0" dirty="0">
                <a:latin typeface="Quincy CF Extra Bold" panose="00000900000000000000"/>
              </a:rPr>
              <a:t>(shipping complete with furniture &amp; appliances) </a:t>
            </a:r>
            <a:endParaRPr lang="en-CA" dirty="0">
              <a:latin typeface="Quincy CF Extra Bold" panose="000009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BD34D8-4638-410A-A7B2-E2D35A2F2F86}"/>
              </a:ext>
            </a:extLst>
          </p:cNvPr>
          <p:cNvSpPr txBox="1"/>
          <p:nvPr/>
        </p:nvSpPr>
        <p:spPr>
          <a:xfrm>
            <a:off x="89417" y="1036010"/>
            <a:ext cx="11111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anskrit Text" panose="02020503050405020304" pitchFamily="18" charset="0"/>
                <a:cs typeface="Sanskrit Text" panose="02020503050405020304" pitchFamily="18" charset="0"/>
              </a:rPr>
              <a:t>Fully Prefabricated Steel Frame Accommodation Units for remote Canadian areas. Heavy steel modules are stackable and can create multiplex developments for short &amp; long term accommodations </a:t>
            </a:r>
            <a:endParaRPr lang="en-CA" sz="1200" dirty="0">
              <a:latin typeface="Sanskrit Text" panose="02020503050405020304" pitchFamily="18" charset="0"/>
              <a:cs typeface="Sanskrit Text" panose="020205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61789-6569-4BB2-A008-DBCE02F9592D}"/>
              </a:ext>
            </a:extLst>
          </p:cNvPr>
          <p:cNvSpPr txBox="1"/>
          <p:nvPr/>
        </p:nvSpPr>
        <p:spPr>
          <a:xfrm>
            <a:off x="-1" y="1470744"/>
            <a:ext cx="8406246" cy="3231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CA" sz="1500" b="1" dirty="0">
                <a:latin typeface="Sanskrit Text" panose="02020503050405020304" pitchFamily="18" charset="0"/>
                <a:cs typeface="Sanskrit Text" panose="02020503050405020304" pitchFamily="18" charset="0"/>
              </a:rPr>
              <a:t>    1 Bedroom including SINA Foundation &amp; Appliances &amp; 150 SQFT rooftop deck</a:t>
            </a:r>
          </a:p>
        </p:txBody>
      </p:sp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09EB3E0-590E-44C9-AD48-25F40A637F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 b="18889"/>
          <a:stretch/>
        </p:blipFill>
        <p:spPr>
          <a:xfrm>
            <a:off x="4970172" y="1813557"/>
            <a:ext cx="7164532" cy="2619532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CE8D022-73F7-453E-9CAD-EBC147C528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8" b="15972"/>
          <a:stretch/>
        </p:blipFill>
        <p:spPr>
          <a:xfrm>
            <a:off x="6779922" y="4310944"/>
            <a:ext cx="5354782" cy="214945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A2395FD-B44D-407A-A1B4-E2C12FA71CE9}"/>
              </a:ext>
            </a:extLst>
          </p:cNvPr>
          <p:cNvSpPr txBox="1"/>
          <p:nvPr/>
        </p:nvSpPr>
        <p:spPr>
          <a:xfrm>
            <a:off x="0" y="1789342"/>
            <a:ext cx="2592532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CA" sz="1400" b="1" dirty="0">
                <a:latin typeface="Sanskrit Text" panose="02020503050405020304" pitchFamily="18" charset="0"/>
                <a:cs typeface="Sanskrit Text" panose="02020503050405020304" pitchFamily="18" charset="0"/>
              </a:rPr>
              <a:t>     Starting at $195,000*</a:t>
            </a:r>
          </a:p>
        </p:txBody>
      </p:sp>
    </p:spTree>
    <p:extLst>
      <p:ext uri="{BB962C8B-B14F-4D97-AF65-F5344CB8AC3E}">
        <p14:creationId xmlns:p14="http://schemas.microsoft.com/office/powerpoint/2010/main" val="382301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CBE294-DFB9-4A20-8153-231CA064A044}"/>
              </a:ext>
            </a:extLst>
          </p:cNvPr>
          <p:cNvSpPr txBox="1">
            <a:spLocks/>
          </p:cNvSpPr>
          <p:nvPr/>
        </p:nvSpPr>
        <p:spPr>
          <a:xfrm>
            <a:off x="426949" y="1403350"/>
            <a:ext cx="10515600" cy="116270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Quincy CF Extra Bold" panose="00000900000000000000" pitchFamily="50" charset="0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CA" sz="1800" b="0" dirty="0">
              <a:latin typeface="Sanskrit Text" panose="02020503050405020304" pitchFamily="18" charset="0"/>
              <a:cs typeface="Sanskrit Text" panose="02020503050405020304" pitchFamily="18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E6C3432-6AFC-45D4-889D-48D95F087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2" y="360208"/>
            <a:ext cx="11636375" cy="547842"/>
          </a:xfrm>
        </p:spPr>
        <p:txBody>
          <a:bodyPr/>
          <a:lstStyle/>
          <a:p>
            <a:r>
              <a:rPr lang="en-CA" dirty="0">
                <a:latin typeface="Quincy CF Extra Bold" panose="00000900000000000000"/>
              </a:rPr>
              <a:t>Accommodations 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ncy CF Extra Bold" panose="00000900000000000000"/>
                <a:ea typeface="+mj-ea"/>
                <a:cs typeface="+mj-cs"/>
              </a:rPr>
              <a:t>(shipping complete with furniture &amp; appliances) </a:t>
            </a:r>
            <a:endParaRPr lang="en-CA" dirty="0">
              <a:latin typeface="Quincy CF Extra Bold" panose="0000090000000000000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67C197-F69D-4303-996D-4FC43AD0D74D}"/>
              </a:ext>
            </a:extLst>
          </p:cNvPr>
          <p:cNvSpPr txBox="1"/>
          <p:nvPr/>
        </p:nvSpPr>
        <p:spPr>
          <a:xfrm>
            <a:off x="442" y="1239802"/>
            <a:ext cx="8403757" cy="3231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CA" sz="1500" b="1" dirty="0">
                <a:latin typeface="Sanskrit Text" panose="02020503050405020304" pitchFamily="18" charset="0"/>
                <a:cs typeface="Sanskrit Text" panose="02020503050405020304" pitchFamily="18" charset="0"/>
              </a:rPr>
              <a:t>   2 Bedroom including units starting $300,000 </a:t>
            </a:r>
          </a:p>
        </p:txBody>
      </p:sp>
      <p:pic>
        <p:nvPicPr>
          <p:cNvPr id="31" name="Picture 30" descr="Graphical user interface&#10;&#10;Description automatically generated">
            <a:extLst>
              <a:ext uri="{FF2B5EF4-FFF2-40B4-BE49-F238E27FC236}">
                <a16:creationId xmlns:a16="http://schemas.microsoft.com/office/drawing/2014/main" id="{A3CE2D77-F336-41DE-9847-166F9B221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9507" r="4523" b="22063"/>
          <a:stretch/>
        </p:blipFill>
        <p:spPr>
          <a:xfrm>
            <a:off x="103933" y="1673850"/>
            <a:ext cx="7664624" cy="2857011"/>
          </a:xfrm>
          <a:prstGeom prst="rect">
            <a:avLst/>
          </a:prstGeom>
        </p:spPr>
      </p:pic>
      <p:pic>
        <p:nvPicPr>
          <p:cNvPr id="32" name="Picture 31" descr="Diagram, engineering drawing&#10;&#10;Description automatically generated">
            <a:extLst>
              <a:ext uri="{FF2B5EF4-FFF2-40B4-BE49-F238E27FC236}">
                <a16:creationId xmlns:a16="http://schemas.microsoft.com/office/drawing/2014/main" id="{88D9092B-B527-4B28-A6E8-45392C6C07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t="14797" r="3226" b="8648"/>
          <a:stretch/>
        </p:blipFill>
        <p:spPr>
          <a:xfrm>
            <a:off x="7707578" y="2202517"/>
            <a:ext cx="4380489" cy="2041032"/>
          </a:xfrm>
          <a:prstGeom prst="rect">
            <a:avLst/>
          </a:prstGeom>
        </p:spPr>
      </p:pic>
      <p:pic>
        <p:nvPicPr>
          <p:cNvPr id="33" name="Picture 32" descr="A picture containing indoor&#10;&#10;Description automatically generated">
            <a:extLst>
              <a:ext uri="{FF2B5EF4-FFF2-40B4-BE49-F238E27FC236}">
                <a16:creationId xmlns:a16="http://schemas.microsoft.com/office/drawing/2014/main" id="{14209054-ED3D-4389-BD7D-E1196FD398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4892" r="5856" b="10390"/>
          <a:stretch/>
        </p:blipFill>
        <p:spPr>
          <a:xfrm>
            <a:off x="5034565" y="4337570"/>
            <a:ext cx="3186015" cy="1819401"/>
          </a:xfrm>
          <a:prstGeom prst="rect">
            <a:avLst/>
          </a:prstGeom>
        </p:spPr>
      </p:pic>
      <p:pic>
        <p:nvPicPr>
          <p:cNvPr id="34" name="Picture 33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F7AEF566-0B35-4024-A001-7E2AF72305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t="6114" r="17881" b="11853"/>
          <a:stretch/>
        </p:blipFill>
        <p:spPr>
          <a:xfrm>
            <a:off x="8220580" y="4341305"/>
            <a:ext cx="3065514" cy="1815666"/>
          </a:xfrm>
          <a:prstGeom prst="rect">
            <a:avLst/>
          </a:prstGeom>
        </p:spPr>
      </p:pic>
      <p:pic>
        <p:nvPicPr>
          <p:cNvPr id="35" name="Picture 34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4C329533-E2CD-488C-A647-A0FB774104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t="10993" r="4688" b="10694"/>
          <a:stretch/>
        </p:blipFill>
        <p:spPr>
          <a:xfrm>
            <a:off x="1439191" y="4335605"/>
            <a:ext cx="3595374" cy="18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FDA0DF4B-BD43-4FF8-9407-8242E6C3D3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8" r="10977" b="1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99EBC97B-7BBE-4A91-851D-B24AD9B0B6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r="18444" b="1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4EDD4E-CB39-4445-A682-745842BBD1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82" r="-2" b="8469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9" name="Picture 18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D65D8077-D63C-4C08-B2AA-A07C05849F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" b="-2"/>
          <a:stretch/>
        </p:blipFill>
        <p:spPr>
          <a:xfrm>
            <a:off x="5270500" y="2607171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C23616-413D-486A-8F51-667E2F2A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b="0" kern="1200" dirty="0">
                <a:solidFill>
                  <a:srgbClr val="FF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Remote Fire Station – Coming Mid 2022</a:t>
            </a:r>
          </a:p>
        </p:txBody>
      </p:sp>
      <p:pic>
        <p:nvPicPr>
          <p:cNvPr id="15" name="Picture 14" descr="A picture containing grass, outdoor, gauge&#10;&#10;Description automatically generated">
            <a:extLst>
              <a:ext uri="{FF2B5EF4-FFF2-40B4-BE49-F238E27FC236}">
                <a16:creationId xmlns:a16="http://schemas.microsoft.com/office/drawing/2014/main" id="{750BF553-E5B6-49D8-9830-160DDFB2CB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2" r="443" b="3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F84B71-30A2-4215-92E8-ACB8B8C6D57C}"/>
              </a:ext>
            </a:extLst>
          </p:cNvPr>
          <p:cNvSpPr txBox="1"/>
          <p:nvPr/>
        </p:nvSpPr>
        <p:spPr>
          <a:xfrm>
            <a:off x="682388" y="3951027"/>
            <a:ext cx="4746863" cy="2130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Capable of providing active fire suppression with self primed pumps and remote control fire nozzles &amp; monitors / alarm system with a dry run system that can work in freezing temperatures, drawing water from 1000 meters away (or more pending specs) </a:t>
            </a:r>
          </a:p>
        </p:txBody>
      </p:sp>
    </p:spTree>
    <p:extLst>
      <p:ext uri="{BB962C8B-B14F-4D97-AF65-F5344CB8AC3E}">
        <p14:creationId xmlns:p14="http://schemas.microsoft.com/office/powerpoint/2010/main" val="3896302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C35D161-098C-4262-99DD-C4ECEEFBC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r="26419" b="4038"/>
          <a:stretch/>
        </p:blipFill>
        <p:spPr>
          <a:xfrm>
            <a:off x="3304988" y="10"/>
            <a:ext cx="88870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8C0F-3A9D-4C7D-A25A-609EE2FB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78" y="3145551"/>
            <a:ext cx="2946537" cy="22833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Proprietary structural wall &amp; roof panel system for rapid deployment of large buildings with open spaces &amp; tall ceilings </a:t>
            </a:r>
            <a:br>
              <a:rPr lang="en-US" sz="2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</a:br>
            <a:br>
              <a:rPr lang="en-US" sz="2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</a:b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Proprietary raised flooring system allowing heavy equipment service in heated buildings in the arctic </a:t>
            </a:r>
            <a:br>
              <a:rPr lang="en-US" sz="2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</a:br>
            <a:br>
              <a:rPr lang="en-US" sz="2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</a:b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Preinstalled electrical, mechanical components in roof &amp; wall panels </a:t>
            </a:r>
            <a:br>
              <a:rPr lang="en-US" sz="2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</a:br>
            <a:br>
              <a:rPr lang="en-US" sz="2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</a:br>
            <a:br>
              <a:rPr lang="en-US" sz="2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</a:br>
            <a:br>
              <a:rPr lang="en-US" sz="2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</a:br>
            <a:endParaRPr lang="en-US" sz="20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452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ground, outdoor, track&#10;&#10;Description automatically generated">
            <a:extLst>
              <a:ext uri="{FF2B5EF4-FFF2-40B4-BE49-F238E27FC236}">
                <a16:creationId xmlns:a16="http://schemas.microsoft.com/office/drawing/2014/main" id="{AB9A61E0-1FB6-4096-AD3B-67A0ECF23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r="3054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10" name="Picture 9" descr="A picture containing platform, station, subway&#10;&#10;Description automatically generated">
            <a:extLst>
              <a:ext uri="{FF2B5EF4-FFF2-40B4-BE49-F238E27FC236}">
                <a16:creationId xmlns:a16="http://schemas.microsoft.com/office/drawing/2014/main" id="{1DBABD6B-64EF-5690-9E7D-E8C61EAD5F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8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14A5E911-797C-7AB2-A869-BD72A16A44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2" r="-2" b="2090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F955239-4E52-488B-AE4C-86BFB72AC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Quincy CF Extra Bold" panose="00000900000000000000"/>
              </a:rPr>
              <a:t>APPLICATIONS TO DATE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0FBDD-553B-4C0A-ADB3-D53D7FD74931}"/>
              </a:ext>
            </a:extLst>
          </p:cNvPr>
          <p:cNvSpPr txBox="1"/>
          <p:nvPr/>
        </p:nvSpPr>
        <p:spPr>
          <a:xfrm>
            <a:off x="448056" y="1926110"/>
            <a:ext cx="3028922" cy="4255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b="1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100" b="1" dirty="0">
                <a:effectLst/>
              </a:rPr>
              <a:t>The </a:t>
            </a:r>
            <a:r>
              <a:rPr lang="en-US" sz="2100" b="1" dirty="0" err="1"/>
              <a:t>iNexTT</a:t>
            </a:r>
            <a:r>
              <a:rPr lang="en-US" sz="2100" b="1" dirty="0">
                <a:effectLst/>
              </a:rPr>
              <a:t> Facility for the Royal Canadian Navy (RCN) at Esquimalt</a:t>
            </a:r>
            <a:r>
              <a:rPr lang="en-US" sz="2100" b="1" dirty="0"/>
              <a:t>, British Columbia. </a:t>
            </a:r>
            <a:r>
              <a:rPr lang="en-US" sz="2100" b="1" dirty="0">
                <a:effectLst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effectLst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DF7CE9-AEB9-7652-B0C4-EBE3D5490F4F}"/>
              </a:ext>
            </a:extLst>
          </p:cNvPr>
          <p:cNvSpPr txBox="1"/>
          <p:nvPr/>
        </p:nvSpPr>
        <p:spPr>
          <a:xfrm>
            <a:off x="438912" y="3830969"/>
            <a:ext cx="3251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"Establishing an unmatched twenty-first century National Security Innovation Base that effectively supports Department operations and sustains security and solvency." </a:t>
            </a:r>
            <a:b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–  2018 national defense strategy</a:t>
            </a:r>
          </a:p>
        </p:txBody>
      </p:sp>
    </p:spTree>
    <p:extLst>
      <p:ext uri="{BB962C8B-B14F-4D97-AF65-F5344CB8AC3E}">
        <p14:creationId xmlns:p14="http://schemas.microsoft.com/office/powerpoint/2010/main" val="3349171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5C041-62B2-4AE2-9478-BC6DF0444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Current RCN </a:t>
            </a:r>
            <a:r>
              <a:rPr lang="en-CA" dirty="0" err="1"/>
              <a:t>iNexTT</a:t>
            </a:r>
            <a:r>
              <a:rPr lang="en-CA" dirty="0"/>
              <a:t> Project</a:t>
            </a:r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F060F486-CE44-4BD4-AE37-673B3374B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14" y="1258743"/>
            <a:ext cx="6049495" cy="4340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2B50C8-4224-44A9-9A12-816B41D89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441" y="1258743"/>
            <a:ext cx="6080559" cy="4340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938BA9-FE73-4E9F-8829-5D459E7936B0}"/>
              </a:ext>
            </a:extLst>
          </p:cNvPr>
          <p:cNvSpPr txBox="1"/>
          <p:nvPr/>
        </p:nvSpPr>
        <p:spPr>
          <a:xfrm>
            <a:off x="3209986" y="5754500"/>
            <a:ext cx="557716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of the RCN </a:t>
            </a:r>
            <a:r>
              <a:rPr lang="en-CA" sz="1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iNexTT</a:t>
            </a:r>
            <a:r>
              <a:rPr lang="en-CA" sz="1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Project</a:t>
            </a:r>
          </a:p>
          <a:p>
            <a:endParaRPr lang="en-CA" sz="9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CA" sz="9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https://www.dropbox.com/s/bm3ion3tg6mgnzc/iNexTT%20Campus%20Video%20-%20RCN%20Internall.mp4?dl=0</a:t>
            </a:r>
            <a:endParaRPr lang="en-CA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CA" sz="900" dirty="0"/>
          </a:p>
        </p:txBody>
      </p:sp>
    </p:spTree>
    <p:extLst>
      <p:ext uri="{BB962C8B-B14F-4D97-AF65-F5344CB8AC3E}">
        <p14:creationId xmlns:p14="http://schemas.microsoft.com/office/powerpoint/2010/main" val="2505892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3273-BF12-4C28-8D2E-1B74FD60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picture containing nature&#10;&#10;Description automatically generated">
            <a:extLst>
              <a:ext uri="{FF2B5EF4-FFF2-40B4-BE49-F238E27FC236}">
                <a16:creationId xmlns:a16="http://schemas.microsoft.com/office/drawing/2014/main" id="{916DA924-9243-4E7C-B415-2A185E661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704"/>
            <a:ext cx="12192000" cy="606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21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3F6CB3-7AF5-4D85-9F0E-6419C827D2AE}"/>
              </a:ext>
            </a:extLst>
          </p:cNvPr>
          <p:cNvSpPr txBox="1"/>
          <p:nvPr/>
        </p:nvSpPr>
        <p:spPr>
          <a:xfrm>
            <a:off x="838199" y="4428000"/>
            <a:ext cx="10860742" cy="89703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C000"/>
                </a:solidFill>
                <a:latin typeface="Copperplate Gothic Bold" panose="020E0705020206020404" pitchFamily="34" charset="0"/>
                <a:ea typeface="+mj-ea"/>
                <a:cs typeface="+mj-cs"/>
              </a:rPr>
              <a:t>Royal Canadian Navy Micro-base – Videos &amp; Pictures Of Actual Building Interior </a:t>
            </a:r>
          </a:p>
        </p:txBody>
      </p:sp>
      <p:pic>
        <p:nvPicPr>
          <p:cNvPr id="8" name="Picture 7" descr="A picture containing indoor, computer&#10;&#10;Description automatically generated">
            <a:extLst>
              <a:ext uri="{FF2B5EF4-FFF2-40B4-BE49-F238E27FC236}">
                <a16:creationId xmlns:a16="http://schemas.microsoft.com/office/drawing/2014/main" id="{D13476E0-0E7A-4521-B417-D60C49A0F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r="16300" b="1"/>
          <a:stretch/>
        </p:blipFill>
        <p:spPr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10" name="Picture 9" descr="A picture containing subway&#10;&#10;Description automatically generated">
            <a:extLst>
              <a:ext uri="{FF2B5EF4-FFF2-40B4-BE49-F238E27FC236}">
                <a16:creationId xmlns:a16="http://schemas.microsoft.com/office/drawing/2014/main" id="{B5309E43-2AF0-4CB3-BAC8-F862D700CE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9" r="14848" b="3"/>
          <a:stretch/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6" name="Picture 5" descr="A picture containing platform, station, subway&#10;&#10;Description automatically generated">
            <a:extLst>
              <a:ext uri="{FF2B5EF4-FFF2-40B4-BE49-F238E27FC236}">
                <a16:creationId xmlns:a16="http://schemas.microsoft.com/office/drawing/2014/main" id="{58B2C1CE-CE4F-4693-88F4-81B2C1F849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4" r="22671" b="3"/>
          <a:stretch/>
        </p:blipFill>
        <p:spPr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7484725-28F6-483C-8578-ED0AAF6E8C97}"/>
              </a:ext>
            </a:extLst>
          </p:cNvPr>
          <p:cNvSpPr txBox="1"/>
          <p:nvPr/>
        </p:nvSpPr>
        <p:spPr>
          <a:xfrm>
            <a:off x="3030070" y="5466875"/>
            <a:ext cx="6477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CA" sz="1800" u="sng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https://vimeo.com/showcase/8798601</a:t>
            </a:r>
            <a:endParaRPr lang="en-CA" sz="18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algn="ctr"/>
            <a:r>
              <a:rPr lang="en-CA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228600" algn="ctr"/>
            <a:r>
              <a:rPr lang="en-CA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Password: </a:t>
            </a:r>
            <a:r>
              <a:rPr lang="en-CA" sz="1800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inextt</a:t>
            </a:r>
            <a:r>
              <a:rPr lang="en-CA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026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ree, sky, outdoor, building&#10;&#10;Description automatically generated">
            <a:extLst>
              <a:ext uri="{FF2B5EF4-FFF2-40B4-BE49-F238E27FC236}">
                <a16:creationId xmlns:a16="http://schemas.microsoft.com/office/drawing/2014/main" id="{D8F16C10-DC6B-4F7B-9180-5704F5CCC3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5" r="1" b="192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3B40CB-7A6F-4736-ABB9-62564D7135E3}"/>
              </a:ext>
            </a:extLst>
          </p:cNvPr>
          <p:cNvSpPr txBox="1"/>
          <p:nvPr/>
        </p:nvSpPr>
        <p:spPr>
          <a:xfrm>
            <a:off x="-709486" y="218498"/>
            <a:ext cx="7286625" cy="5730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0612E"/>
                </a:solidFill>
                <a:latin typeface="Aparajita" panose="020B0502040204020203" pitchFamily="18" charset="0"/>
                <a:ea typeface="+mj-ea"/>
                <a:cs typeface="Aparajita" panose="020B0502040204020203" pitchFamily="18" charset="0"/>
              </a:rPr>
              <a:t>JOIN US FOR A DISCUSSION!</a:t>
            </a:r>
          </a:p>
        </p:txBody>
      </p:sp>
    </p:spTree>
    <p:extLst>
      <p:ext uri="{BB962C8B-B14F-4D97-AF65-F5344CB8AC3E}">
        <p14:creationId xmlns:p14="http://schemas.microsoft.com/office/powerpoint/2010/main" val="401923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trykers above the Arctic Circle">
            <a:extLst>
              <a:ext uri="{FF2B5EF4-FFF2-40B4-BE49-F238E27FC236}">
                <a16:creationId xmlns:a16="http://schemas.microsoft.com/office/drawing/2014/main" id="{772D71FF-B331-2E27-D04C-A84274E3B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r="18410" b="1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rmy Special Forces Green Beret snowmobile C-130 Alaska Arctic">
            <a:extLst>
              <a:ext uri="{FF2B5EF4-FFF2-40B4-BE49-F238E27FC236}">
                <a16:creationId xmlns:a16="http://schemas.microsoft.com/office/drawing/2014/main" id="{FF04528A-E752-22B5-53F2-E1AEF9B94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4" r="6864" b="1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lert: life in Canada's northernmost military base | SOFREP">
            <a:extLst>
              <a:ext uri="{FF2B5EF4-FFF2-40B4-BE49-F238E27FC236}">
                <a16:creationId xmlns:a16="http://schemas.microsoft.com/office/drawing/2014/main" id="{7B6233BE-DF89-6539-1704-3C2595E5E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1" r="-1" b="7918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40" name="Freeform: Shape 139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2" name="Freeform: Shape 141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39C116-70C9-4125-AA00-929C4E88E327}"/>
              </a:ext>
            </a:extLst>
          </p:cNvPr>
          <p:cNvSpPr txBox="1"/>
          <p:nvPr/>
        </p:nvSpPr>
        <p:spPr>
          <a:xfrm>
            <a:off x="488116" y="1017003"/>
            <a:ext cx="5020056" cy="841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RETHINK THE BOX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167EE0-F910-4E96-5FF1-ECAD223C1EBF}"/>
              </a:ext>
            </a:extLst>
          </p:cNvPr>
          <p:cNvSpPr txBox="1"/>
          <p:nvPr/>
        </p:nvSpPr>
        <p:spPr>
          <a:xfrm>
            <a:off x="680851" y="2103265"/>
            <a:ext cx="4189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>
                <a:solidFill>
                  <a:srgbClr val="2A2A2A"/>
                </a:solidFill>
                <a:effectLst/>
                <a:latin typeface="PublicoText"/>
              </a:rPr>
              <a:t>“Benefits outweighed any shortfalls created by the need to build the infrastructure for the training exercise in the remote north” </a:t>
            </a:r>
          </a:p>
          <a:p>
            <a:r>
              <a:rPr lang="en-US" b="0" i="0" dirty="0">
                <a:solidFill>
                  <a:srgbClr val="2A2A2A"/>
                </a:solidFill>
                <a:effectLst/>
                <a:latin typeface="PublicoText"/>
              </a:rPr>
              <a:t>Maj. Gen. Brian </a:t>
            </a:r>
            <a:r>
              <a:rPr lang="en-US" b="0" i="0" dirty="0" err="1">
                <a:solidFill>
                  <a:srgbClr val="2A2A2A"/>
                </a:solidFill>
                <a:effectLst/>
                <a:latin typeface="PublicoText"/>
              </a:rPr>
              <a:t>Eifler</a:t>
            </a:r>
            <a:r>
              <a:rPr lang="en-US" b="0" i="0" dirty="0">
                <a:solidFill>
                  <a:srgbClr val="2A2A2A"/>
                </a:solidFill>
                <a:effectLst/>
                <a:latin typeface="PublicoText"/>
              </a:rPr>
              <a:t>, commander of U.S. Army Alaska</a:t>
            </a:r>
            <a:endParaRPr lang="en-C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419780-DF61-84BE-0BA7-9F1453716B36}"/>
              </a:ext>
            </a:extLst>
          </p:cNvPr>
          <p:cNvSpPr txBox="1"/>
          <p:nvPr/>
        </p:nvSpPr>
        <p:spPr>
          <a:xfrm>
            <a:off x="680851" y="4922318"/>
            <a:ext cx="39675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>
                <a:effectLst/>
                <a:latin typeface="PublicoHeadline"/>
              </a:rPr>
              <a:t>“We’re trying to get to a place where we have Arctic capable forces — forces that can survive and operate in that environment," </a:t>
            </a:r>
            <a:r>
              <a:rPr lang="en-US" b="0" i="0" dirty="0">
                <a:effectLst/>
                <a:latin typeface="PublicoHeadline"/>
              </a:rPr>
              <a:t>Army Secretary Christine </a:t>
            </a:r>
            <a:r>
              <a:rPr lang="en-US" b="0" i="0" dirty="0" err="1">
                <a:effectLst/>
                <a:latin typeface="PublicoHeadline"/>
              </a:rPr>
              <a:t>Wormuth</a:t>
            </a:r>
            <a:r>
              <a:rPr lang="en-US" b="0" i="0" dirty="0">
                <a:effectLst/>
                <a:latin typeface="PublicoHeadline"/>
              </a:rPr>
              <a:t> 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24802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9" name="Rectangle 148">
            <a:extLst>
              <a:ext uri="{FF2B5EF4-FFF2-40B4-BE49-F238E27FC236}">
                <a16:creationId xmlns:a16="http://schemas.microsoft.com/office/drawing/2014/main" id="{D7F307E1-26FA-4252-94D1-9711C451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2" name="Picture 14" descr="Hurricane-Damaged Air Force Base Has an Opportunity to Rebuild for  Resilience - Scientific American">
            <a:extLst>
              <a:ext uri="{FF2B5EF4-FFF2-40B4-BE49-F238E27FC236}">
                <a16:creationId xmlns:a16="http://schemas.microsoft.com/office/drawing/2014/main" id="{3292A460-5CFA-DAF3-F6C0-69326FAAC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r="11051" b="1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roviding shelter for Soldiers | Article | The United States Army">
            <a:extLst>
              <a:ext uri="{FF2B5EF4-FFF2-40B4-BE49-F238E27FC236}">
                <a16:creationId xmlns:a16="http://schemas.microsoft.com/office/drawing/2014/main" id="{DA3B8430-F3B3-46EC-A679-B09870178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0" r="4" b="4"/>
          <a:stretch/>
        </p:blipFill>
        <p:spPr bwMode="auto"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urricane Michael: Tyndall Air Force Base was in the eye of the storm, and  almost every structure was damaged - The Washington Post">
            <a:extLst>
              <a:ext uri="{FF2B5EF4-FFF2-40B4-BE49-F238E27FC236}">
                <a16:creationId xmlns:a16="http://schemas.microsoft.com/office/drawing/2014/main" id="{1904B0E9-133D-260E-0D16-86036DD60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r="10499" b="1"/>
          <a:stretch/>
        </p:blipFill>
        <p:spPr bwMode="auto"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51" name="Freeform: Shape 150">
            <a:extLst>
              <a:ext uri="{FF2B5EF4-FFF2-40B4-BE49-F238E27FC236}">
                <a16:creationId xmlns:a16="http://schemas.microsoft.com/office/drawing/2014/main" id="{398DFB7A-5FB9-4FBB-8BD1-0DBC6A365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3" name="Freeform: Shape 152">
            <a:extLst>
              <a:ext uri="{FF2B5EF4-FFF2-40B4-BE49-F238E27FC236}">
                <a16:creationId xmlns:a16="http://schemas.microsoft.com/office/drawing/2014/main" id="{357E4EC5-5150-4D8A-B97F-668E9075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A69359-B29F-4551-93DE-32462BDDD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147317"/>
            <a:ext cx="49223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Current Standard Of Structures With Rapid Deployment Capability 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29492-A6E4-562B-41FB-B418BE7A7F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8056" y="2514600"/>
            <a:ext cx="5362194" cy="3666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Not designed/built to meet building code 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Soft-shell solutions with few wood and light steel options 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Inefficient post-build integration of electrical/mechanical/radar/comms systems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Minor resilience; limited seismic/storm resistance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Limited security for equipment/personnel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Limited solar panel and clean energy integration 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Limited fire/life safety 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No foundation system. Requires flat ground for deployment 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Challenging when used as long-term heated facility in arctic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Offers little to no amenities to occupants 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Low building insulation/R rating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  <p:pic>
        <p:nvPicPr>
          <p:cNvPr id="2050" name="Picture 2" descr="Commercial Fabric Buildings | Alaska Structures">
            <a:extLst>
              <a:ext uri="{FF2B5EF4-FFF2-40B4-BE49-F238E27FC236}">
                <a16:creationId xmlns:a16="http://schemas.microsoft.com/office/drawing/2014/main" id="{A74DE57D-FC8C-C67E-816E-34C4D0498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r="24632" b="1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D87FAD-D897-795F-FF2E-0456226DA4E3}"/>
              </a:ext>
            </a:extLst>
          </p:cNvPr>
          <p:cNvSpPr txBox="1"/>
          <p:nvPr/>
        </p:nvSpPr>
        <p:spPr>
          <a:xfrm>
            <a:off x="194183" y="1700789"/>
            <a:ext cx="5459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Designed for rapid deployment &amp; temporary operations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87037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D7F307E1-26FA-4252-94D1-9711C451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device, engine, several&#10;&#10;Description automatically generated">
            <a:extLst>
              <a:ext uri="{FF2B5EF4-FFF2-40B4-BE49-F238E27FC236}">
                <a16:creationId xmlns:a16="http://schemas.microsoft.com/office/drawing/2014/main" id="{A9E6023D-BE3D-8211-C2F3-744D97142A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4" b="7356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Picture 9" descr="A picture containing colonnade&#10;&#10;Description automatically generated">
            <a:extLst>
              <a:ext uri="{FF2B5EF4-FFF2-40B4-BE49-F238E27FC236}">
                <a16:creationId xmlns:a16="http://schemas.microsoft.com/office/drawing/2014/main" id="{FA6B5677-30DE-F9AF-776B-38B2F2E295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0330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18" name="Picture 17" descr="A picture containing table, indoor, chair, metal&#10;&#10;Description automatically generated">
            <a:extLst>
              <a:ext uri="{FF2B5EF4-FFF2-40B4-BE49-F238E27FC236}">
                <a16:creationId xmlns:a16="http://schemas.microsoft.com/office/drawing/2014/main" id="{1C3460FB-E13B-F15A-7060-561087288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r="11807" b="1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69" name="Freeform: Shape 68">
            <a:extLst>
              <a:ext uri="{FF2B5EF4-FFF2-40B4-BE49-F238E27FC236}">
                <a16:creationId xmlns:a16="http://schemas.microsoft.com/office/drawing/2014/main" id="{398DFB7A-5FB9-4FBB-8BD1-0DBC6A365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1" name="Freeform: Shape 70">
            <a:extLst>
              <a:ext uri="{FF2B5EF4-FFF2-40B4-BE49-F238E27FC236}">
                <a16:creationId xmlns:a16="http://schemas.microsoft.com/office/drawing/2014/main" id="{357E4EC5-5150-4D8A-B97F-668E9075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A8DD9-3477-4C9B-BF63-29F5A061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228823"/>
            <a:ext cx="49223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Core Benefits of SINA Building Systems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6C9291-FA0C-4727-9A1D-CDE4AD3346CE}"/>
              </a:ext>
            </a:extLst>
          </p:cNvPr>
          <p:cNvSpPr txBox="1"/>
          <p:nvPr/>
        </p:nvSpPr>
        <p:spPr>
          <a:xfrm>
            <a:off x="448056" y="2326104"/>
            <a:ext cx="4922338" cy="45318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Complex components (HVAC, radar, comms, IT) installed and tested at factory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Built to Canadian National Building Code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Factory controlled manufacturing process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Positive/Negative pressure HVAC with HEPA filtration 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Up to 50% reduction in-factory construction time when compared to similar structures 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Up to 30% reduction in construction cost for similar structures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Entire structure relocated or adjusted in event of fire/flood/emergency 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Fire resistant with built-in fire suppression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Build a 10,000 </a:t>
            </a:r>
            <a:r>
              <a:rPr lang="en-US" sz="1700" dirty="0" err="1"/>
              <a:t>sqft</a:t>
            </a:r>
            <a:r>
              <a:rPr lang="en-US" sz="1700" dirty="0"/>
              <a:t> </a:t>
            </a:r>
            <a:r>
              <a:rPr lang="en-US" sz="1700" dirty="0">
                <a:solidFill>
                  <a:srgbClr val="FF0000"/>
                </a:solidFill>
              </a:rPr>
              <a:t>NBC Compliant </a:t>
            </a:r>
            <a:r>
              <a:rPr lang="en-US" sz="1700" dirty="0"/>
              <a:t>facility in 4wks from grass to finish. Deployed by crew of 20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Modular and scalable (300 to 50,000 </a:t>
            </a:r>
            <a:r>
              <a:rPr lang="en-US" sz="1700" dirty="0" err="1"/>
              <a:t>sqft</a:t>
            </a:r>
            <a:r>
              <a:rPr lang="en-US" sz="1700" dirty="0"/>
              <a:t>)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Proprietary electrical/mechanical/structural quick connects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Multi-level structures up to 30’ft tall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NBCD, Ballistic, Blast and frag resistance  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100" dirty="0"/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200" dirty="0"/>
          </a:p>
        </p:txBody>
      </p:sp>
      <p:pic>
        <p:nvPicPr>
          <p:cNvPr id="25" name="Picture 24" descr="An elephant in a cage&#10;&#10;Description automatically generated with medium confidence">
            <a:extLst>
              <a:ext uri="{FF2B5EF4-FFF2-40B4-BE49-F238E27FC236}">
                <a16:creationId xmlns:a16="http://schemas.microsoft.com/office/drawing/2014/main" id="{30921249-53C7-14E7-D8A8-933419E6C1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r="13639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9A922C-85AE-CDE1-F75B-C0B0647907F4}"/>
              </a:ext>
            </a:extLst>
          </p:cNvPr>
          <p:cNvSpPr txBox="1"/>
          <p:nvPr/>
        </p:nvSpPr>
        <p:spPr>
          <a:xfrm>
            <a:off x="385593" y="1670770"/>
            <a:ext cx="4449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Designed for medium/long term deployment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2310738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C6DA03-D9FA-4733-9787-0B4ABCE494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6" t="4008" r="14484" b="16323"/>
          <a:stretch/>
        </p:blipFill>
        <p:spPr>
          <a:xfrm>
            <a:off x="266993" y="131975"/>
            <a:ext cx="5882326" cy="3789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2A8DD9-3477-4C9B-BF63-29F5A061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SINA Building Systems Exclusives</a:t>
            </a:r>
          </a:p>
        </p:txBody>
      </p:sp>
      <p:pic>
        <p:nvPicPr>
          <p:cNvPr id="4" name="Picture 3" descr="A white truck parked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0C9EC3BA-841C-254F-4F42-14096E0F71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5" r="-2" b="5383"/>
          <a:stretch/>
        </p:blipFill>
        <p:spPr>
          <a:xfrm>
            <a:off x="219306" y="4053525"/>
            <a:ext cx="3006061" cy="2804475"/>
          </a:xfrm>
          <a:prstGeom prst="rect">
            <a:avLst/>
          </a:prstGeom>
        </p:spPr>
      </p:pic>
      <p:pic>
        <p:nvPicPr>
          <p:cNvPr id="8" name="Picture 7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FBBF7F59-561C-1B9B-CB63-BD90E896CA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9680" r="-5" b="-3"/>
          <a:stretch/>
        </p:blipFill>
        <p:spPr>
          <a:xfrm>
            <a:off x="3353304" y="4053525"/>
            <a:ext cx="2991088" cy="2804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6C9291-FA0C-4727-9A1D-CDE4AD3346CE}"/>
              </a:ext>
            </a:extLst>
          </p:cNvPr>
          <p:cNvSpPr txBox="1"/>
          <p:nvPr/>
        </p:nvSpPr>
        <p:spPr>
          <a:xfrm>
            <a:off x="6600265" y="2413645"/>
            <a:ext cx="4753534" cy="369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FF0000"/>
                </a:solidFill>
              </a:rPr>
              <a:t>Volumetric &amp; structural wall plug &amp; play galvanized heavy steel prefabricated modular building solution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>
              <a:solidFill>
                <a:srgbClr val="FF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FF0000"/>
                </a:solidFill>
              </a:rPr>
              <a:t>Complete grass to finish building system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>
              <a:solidFill>
                <a:srgbClr val="FF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FF0000"/>
                </a:solidFill>
              </a:rPr>
              <a:t>Adjustable, reusable, seismic-rated foundation system capable of deploying on permafrost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>
              <a:solidFill>
                <a:srgbClr val="FF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FF0000"/>
                </a:solidFill>
              </a:rPr>
              <a:t>Structural walls with b</a:t>
            </a:r>
            <a:r>
              <a:rPr lang="en-US" sz="1300" i="0" dirty="0">
                <a:solidFill>
                  <a:srgbClr val="FF0000"/>
                </a:solidFill>
              </a:rPr>
              <a:t>uilt-in finishes, windows, doors, fire suppression</a:t>
            </a:r>
            <a:r>
              <a:rPr lang="en-US" sz="1300" dirty="0">
                <a:solidFill>
                  <a:srgbClr val="FF0000"/>
                </a:solidFill>
              </a:rPr>
              <a:t>, networking &amp; security components, lighting,</a:t>
            </a:r>
            <a:r>
              <a:rPr lang="en-US" sz="1300" i="0" dirty="0">
                <a:solidFill>
                  <a:srgbClr val="FF0000"/>
                </a:solidFill>
              </a:rPr>
              <a:t> insulation and electrical components pre-installed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i="0" dirty="0">
              <a:solidFill>
                <a:srgbClr val="FF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i="0" dirty="0">
                <a:solidFill>
                  <a:srgbClr val="FF0000"/>
                </a:solidFill>
              </a:rPr>
              <a:t>Prefabricated building system with built-in green components, hard ridged roof mounted solar panels with batteries &amp; invertors installed and packaged with quick connects </a:t>
            </a:r>
          </a:p>
        </p:txBody>
      </p:sp>
    </p:spTree>
    <p:extLst>
      <p:ext uri="{BB962C8B-B14F-4D97-AF65-F5344CB8AC3E}">
        <p14:creationId xmlns:p14="http://schemas.microsoft.com/office/powerpoint/2010/main" val="30617996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F82C6D3-87D3-4E0E-97F2-8229AF70E95E}"/>
              </a:ext>
            </a:extLst>
          </p:cNvPr>
          <p:cNvSpPr txBox="1">
            <a:spLocks/>
          </p:cNvSpPr>
          <p:nvPr/>
        </p:nvSpPr>
        <p:spPr>
          <a:xfrm>
            <a:off x="185420" y="266700"/>
            <a:ext cx="4629150" cy="1117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Quincy CF Extra Bold" panose="00000900000000000000" pitchFamily="50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FOB Command Control &amp; Communications Centre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7E6B6D-2F84-4166-9F4D-FFA0E0860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7233" y="-3491145"/>
            <a:ext cx="914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40AD87-30B2-4359-A33A-86D9F59E3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3206" y="-3491145"/>
            <a:ext cx="914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11CC74-416E-4F21-A559-C8B7905D9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7973" y="-3491145"/>
            <a:ext cx="914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22E756FE-D6B5-4882-9DA7-F301AF8504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" b="-1"/>
          <a:stretch/>
        </p:blipFill>
        <p:spPr>
          <a:xfrm>
            <a:off x="4653627" y="-1"/>
            <a:ext cx="3719750" cy="2225041"/>
          </a:xfrm>
          <a:prstGeom prst="rect">
            <a:avLst/>
          </a:prstGeom>
        </p:spPr>
      </p:pic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6D7E7796-CDD3-4E60-A6E5-87003B4250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r="1" b="1"/>
          <a:stretch/>
        </p:blipFill>
        <p:spPr>
          <a:xfrm>
            <a:off x="8464815" y="-16426"/>
            <a:ext cx="3719752" cy="2267032"/>
          </a:xfrm>
          <a:prstGeom prst="rect">
            <a:avLst/>
          </a:prstGeom>
        </p:spPr>
      </p:pic>
      <p:pic>
        <p:nvPicPr>
          <p:cNvPr id="10" name="Picture 9" descr="A picture containing indoor, wall, ceiling, building&#10;&#10;Description automatically generated">
            <a:extLst>
              <a:ext uri="{FF2B5EF4-FFF2-40B4-BE49-F238E27FC236}">
                <a16:creationId xmlns:a16="http://schemas.microsoft.com/office/drawing/2014/main" id="{506C4018-0BF0-2E09-A2B5-C7096531C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r="5984" b="-4"/>
          <a:stretch/>
        </p:blipFill>
        <p:spPr>
          <a:xfrm>
            <a:off x="4653626" y="2316480"/>
            <a:ext cx="3719749" cy="2208616"/>
          </a:xfrm>
          <a:prstGeom prst="rect">
            <a:avLst/>
          </a:prstGeom>
        </p:spPr>
      </p:pic>
      <p:pic>
        <p:nvPicPr>
          <p:cNvPr id="13" name="Picture 12" descr="Diagram, engineering drawing&#10;&#10;Description automatically generated">
            <a:extLst>
              <a:ext uri="{FF2B5EF4-FFF2-40B4-BE49-F238E27FC236}">
                <a16:creationId xmlns:a16="http://schemas.microsoft.com/office/drawing/2014/main" id="{0F407C3A-45B1-8FB9-2446-538410B5C7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259"/>
          <a:stretch/>
        </p:blipFill>
        <p:spPr>
          <a:xfrm>
            <a:off x="8464815" y="2316480"/>
            <a:ext cx="3719748" cy="22086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F4B17-7B7D-4B96-94DB-250C674C9C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" b="-3"/>
          <a:stretch/>
        </p:blipFill>
        <p:spPr>
          <a:xfrm>
            <a:off x="4653627" y="4616536"/>
            <a:ext cx="3719748" cy="2241464"/>
          </a:xfrm>
          <a:prstGeom prst="rect">
            <a:avLst/>
          </a:prstGeom>
        </p:spPr>
      </p:pic>
      <p:pic>
        <p:nvPicPr>
          <p:cNvPr id="5" name="Picture 4" descr="A picture containing text, indoor, white&#10;&#10;Description automatically generated">
            <a:extLst>
              <a:ext uri="{FF2B5EF4-FFF2-40B4-BE49-F238E27FC236}">
                <a16:creationId xmlns:a16="http://schemas.microsoft.com/office/drawing/2014/main" id="{033D54C2-C366-431C-B3BE-F1312F121F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r="11914" b="4"/>
          <a:stretch/>
        </p:blipFill>
        <p:spPr>
          <a:xfrm>
            <a:off x="8464815" y="4607394"/>
            <a:ext cx="3719752" cy="22506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43C4E8-298E-69D1-C428-384560F61508}"/>
              </a:ext>
            </a:extLst>
          </p:cNvPr>
          <p:cNvSpPr txBox="1"/>
          <p:nvPr/>
        </p:nvSpPr>
        <p:spPr>
          <a:xfrm>
            <a:off x="264506" y="1429940"/>
            <a:ext cx="385664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Different sizes &amp; configurations with variety of integrated tech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Heavy raised flooring system allows operations of heated repair/garage on permafrost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Heavy steel gantry crane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Clean agent fire suppression system</a:t>
            </a:r>
          </a:p>
          <a:p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Radar, cellular, broadband connectivity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Secure operations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Integrated clean energy components (solar / wind) with battery bank, back up generators with optional CHP </a:t>
            </a:r>
            <a:br>
              <a:rPr lang="en-US" sz="1600" dirty="0"/>
            </a:b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077205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6A7D6-A72A-4958-A194-EA63968B1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68" y="229062"/>
            <a:ext cx="9760814" cy="424732"/>
          </a:xfrm>
        </p:spPr>
        <p:txBody>
          <a:bodyPr/>
          <a:lstStyle/>
          <a:p>
            <a:r>
              <a:rPr lang="en-CA" sz="2400" dirty="0">
                <a:latin typeface="Quincy CF Extra Bold" panose="00000900000000000000"/>
              </a:rPr>
              <a:t>FOB Sizes Including Communication Repeater Station </a:t>
            </a:r>
          </a:p>
        </p:txBody>
      </p:sp>
      <p:pic>
        <p:nvPicPr>
          <p:cNvPr id="3" name="Picture 2" descr="A picture containing text, indoor, computer, lamp&#10;&#10;Description automatically generated">
            <a:extLst>
              <a:ext uri="{FF2B5EF4-FFF2-40B4-BE49-F238E27FC236}">
                <a16:creationId xmlns:a16="http://schemas.microsoft.com/office/drawing/2014/main" id="{1E03CA16-C20C-48CE-996F-DC89E1017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931" y="948534"/>
            <a:ext cx="8858251" cy="568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76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6A7D6-A72A-4958-A194-EA63968B1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90" y="509422"/>
            <a:ext cx="3387106" cy="164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latin typeface="Quincy CF Extra Bold" panose="00000900000000000000"/>
              </a:rPr>
              <a:t>Communication Repeater Station </a:t>
            </a:r>
            <a:br>
              <a:rPr lang="en-US" sz="2800" dirty="0">
                <a:latin typeface="Quincy CF Extra Bold" panose="00000900000000000000"/>
              </a:rPr>
            </a:br>
            <a:br>
              <a:rPr lang="en-US" sz="2800" dirty="0">
                <a:latin typeface="Quincy CF Extra Bold" panose="00000900000000000000"/>
              </a:rPr>
            </a:br>
            <a:endParaRPr lang="en-US" sz="2800" dirty="0">
              <a:latin typeface="Quincy CF Extra Bold" panose="0000090000000000000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D01592-803A-C4FA-3F56-A4E69470BA4D}"/>
              </a:ext>
            </a:extLst>
          </p:cNvPr>
          <p:cNvSpPr txBox="1"/>
          <p:nvPr/>
        </p:nvSpPr>
        <p:spPr>
          <a:xfrm>
            <a:off x="381308" y="2101583"/>
            <a:ext cx="3387105" cy="3628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Providing data / cell / radar connectivity across the north 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Self containing energy source with solar and wind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Battery &amp; generator back up 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Air lift ready 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Expanded radar and communications </a:t>
            </a:r>
          </a:p>
        </p:txBody>
      </p:sp>
      <p:sp>
        <p:nvSpPr>
          <p:cNvPr id="1028" name="Rectangle 70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Replacing the North Warning System: Strategic competition or Arctic  confidence building? | The Simons Foundation">
            <a:extLst>
              <a:ext uri="{FF2B5EF4-FFF2-40B4-BE49-F238E27FC236}">
                <a16:creationId xmlns:a16="http://schemas.microsoft.com/office/drawing/2014/main" id="{D3EDDC98-7E29-C939-FDBC-A83A14B99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9463" y="945561"/>
            <a:ext cx="3775899" cy="241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Rectangle 74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F8C47CE5-F11A-A8E1-A313-22B4C26495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7" r="-3" b="3620"/>
          <a:stretch/>
        </p:blipFill>
        <p:spPr>
          <a:xfrm>
            <a:off x="9279639" y="1000122"/>
            <a:ext cx="2438503" cy="1665822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F0F39387-6BEB-FFE7-1CFE-FC6BB14D5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" r="3563" b="-2"/>
          <a:stretch/>
        </p:blipFill>
        <p:spPr>
          <a:xfrm>
            <a:off x="5401947" y="4318312"/>
            <a:ext cx="2990930" cy="206555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09A80B53-8DF1-8C30-8C2F-5DD5D46AF2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r="20969"/>
          <a:stretch/>
        </p:blipFill>
        <p:spPr>
          <a:xfrm>
            <a:off x="9633455" y="3670295"/>
            <a:ext cx="1730871" cy="2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68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F57AB-1C22-4CAB-9191-3B0196E66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Quincy CF Extra Bold" panose="00000900000000000000"/>
              </a:rPr>
              <a:t>Medical Facility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C06A12-595F-4D35-A93F-4C2149A7B76A}"/>
              </a:ext>
            </a:extLst>
          </p:cNvPr>
          <p:cNvSpPr txBox="1"/>
          <p:nvPr/>
        </p:nvSpPr>
        <p:spPr>
          <a:xfrm>
            <a:off x="316003" y="1136984"/>
            <a:ext cx="11111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>
                <a:latin typeface="Sanskrit Text" panose="02020503050405020304" pitchFamily="18" charset="0"/>
                <a:cs typeface="Sanskrit Text" panose="02020503050405020304" pitchFamily="18" charset="0"/>
              </a:rPr>
              <a:t>Portable scalable self-sufficient</a:t>
            </a:r>
            <a:r>
              <a:rPr lang="en-US" sz="1800" b="1" i="0" dirty="0">
                <a:latin typeface="Sanskrit Text" panose="02020503050405020304" pitchFamily="18" charset="0"/>
                <a:cs typeface="Sanskrit Text" panose="02020503050405020304" pitchFamily="18" charset="0"/>
              </a:rPr>
              <a:t>, </a:t>
            </a:r>
            <a:r>
              <a:rPr lang="en-US" sz="1800" i="0" dirty="0">
                <a:latin typeface="Sanskrit Text" panose="02020503050405020304" pitchFamily="18" charset="0"/>
                <a:cs typeface="Sanskrit Text" panose="02020503050405020304" pitchFamily="18" charset="0"/>
              </a:rPr>
              <a:t>Rapidly deployable Pandemic resilient HealthCare &amp; Institutional Solutions with negative pressure HVAC, health care grade electrical &amp; finishes &amp; medical gas distribution</a:t>
            </a:r>
          </a:p>
        </p:txBody>
      </p:sp>
      <p:pic>
        <p:nvPicPr>
          <p:cNvPr id="5" name="Content Placeholder 5" descr="A picture containing indoor, steel, train, stainless&#10;&#10;Description automatically generated">
            <a:extLst>
              <a:ext uri="{FF2B5EF4-FFF2-40B4-BE49-F238E27FC236}">
                <a16:creationId xmlns:a16="http://schemas.microsoft.com/office/drawing/2014/main" id="{8DE5665A-BC0B-4EE1-BC40-8CD3CF6CD3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4" r="26484" b="1"/>
          <a:stretch/>
        </p:blipFill>
        <p:spPr>
          <a:xfrm>
            <a:off x="8958658" y="1954762"/>
            <a:ext cx="2773826" cy="3909183"/>
          </a:xfrm>
          <a:prstGeom prst="rect">
            <a:avLst/>
          </a:prstGeom>
        </p:spPr>
      </p:pic>
      <p:pic>
        <p:nvPicPr>
          <p:cNvPr id="8" name="Picture 7" descr="A picture containing outdoor, building, tree, sky&#10;&#10;Description automatically generated">
            <a:extLst>
              <a:ext uri="{FF2B5EF4-FFF2-40B4-BE49-F238E27FC236}">
                <a16:creationId xmlns:a16="http://schemas.microsoft.com/office/drawing/2014/main" id="{67E701F3-ACC8-4923-8007-0F881CFDAB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2" r="28995" b="2"/>
          <a:stretch/>
        </p:blipFill>
        <p:spPr>
          <a:xfrm>
            <a:off x="83792" y="1934409"/>
            <a:ext cx="2827764" cy="3927867"/>
          </a:xfrm>
          <a:prstGeom prst="rect">
            <a:avLst/>
          </a:prstGeom>
        </p:spPr>
      </p:pic>
      <p:pic>
        <p:nvPicPr>
          <p:cNvPr id="53" name="Content Placeholder 9" descr="A picture containing indoor, bathroom&#10;&#10;Description automatically generated">
            <a:extLst>
              <a:ext uri="{FF2B5EF4-FFF2-40B4-BE49-F238E27FC236}">
                <a16:creationId xmlns:a16="http://schemas.microsoft.com/office/drawing/2014/main" id="{2F3151B1-69E7-44B4-82D3-5C0AF27C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812" y="4012152"/>
            <a:ext cx="3260488" cy="1834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0AE2F4-74C9-4F11-BEA4-110D24266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265" y="1989327"/>
            <a:ext cx="5717253" cy="1910521"/>
          </a:xfrm>
          <a:prstGeom prst="rect">
            <a:avLst/>
          </a:prstGeom>
        </p:spPr>
      </p:pic>
      <p:pic>
        <p:nvPicPr>
          <p:cNvPr id="45" name="Picture 4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CB02DF7A-EC4D-49F4-B137-B44A7F75D9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9" r="37846" b="1"/>
          <a:stretch/>
        </p:blipFill>
        <p:spPr>
          <a:xfrm>
            <a:off x="3193439" y="4012152"/>
            <a:ext cx="2080413" cy="183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58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9145</TotalTime>
  <Words>1136</Words>
  <Application>Microsoft Office PowerPoint</Application>
  <PresentationFormat>Widescreen</PresentationFormat>
  <Paragraphs>123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Aparajita</vt:lpstr>
      <vt:lpstr>Arial</vt:lpstr>
      <vt:lpstr>Calibri</vt:lpstr>
      <vt:lpstr>Calibri Light</vt:lpstr>
      <vt:lpstr>Copperplate Gothic Bold</vt:lpstr>
      <vt:lpstr>PublicoHeadline</vt:lpstr>
      <vt:lpstr>PublicoText</vt:lpstr>
      <vt:lpstr>Quincy CF Extra Bold</vt:lpstr>
      <vt:lpstr>Sanskrit Text</vt:lpstr>
      <vt:lpstr>Office Theme</vt:lpstr>
      <vt:lpstr>PowerPoint Presentation</vt:lpstr>
      <vt:lpstr>PowerPoint Presentation</vt:lpstr>
      <vt:lpstr>The Current Standard Of Structures With Rapid Deployment Capability </vt:lpstr>
      <vt:lpstr>Core Benefits of SINA Building Systems </vt:lpstr>
      <vt:lpstr>SINA Building Systems Exclusives</vt:lpstr>
      <vt:lpstr>PowerPoint Presentation</vt:lpstr>
      <vt:lpstr>FOB Sizes Including Communication Repeater Station </vt:lpstr>
      <vt:lpstr>Communication Repeater Station   </vt:lpstr>
      <vt:lpstr>Medical Facility</vt:lpstr>
      <vt:lpstr>Accommodations (shipping complete with furniture &amp; appliances) </vt:lpstr>
      <vt:lpstr>Accommodations (shipping complete with furniture &amp; appliances) </vt:lpstr>
      <vt:lpstr>Remote Fire Station – Coming Mid 2022</vt:lpstr>
      <vt:lpstr>Proprietary structural wall &amp; roof panel system for rapid deployment of large buildings with open spaces &amp; tall ceilings   Proprietary raised flooring system allowing heavy equipment service in heated buildings in the arctic   Preinstalled electrical, mechanical components in roof &amp; wall panels     </vt:lpstr>
      <vt:lpstr>APPLICATIONS TO DATE</vt:lpstr>
      <vt:lpstr>Current RCN iNexTT Project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G</dc:creator>
  <cp:lastModifiedBy>365 Hamed Asl</cp:lastModifiedBy>
  <cp:revision>110</cp:revision>
  <dcterms:created xsi:type="dcterms:W3CDTF">2021-05-03T15:17:54Z</dcterms:created>
  <dcterms:modified xsi:type="dcterms:W3CDTF">2022-06-03T20:05:06Z</dcterms:modified>
</cp:coreProperties>
</file>